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3" r:id="rId1"/>
  </p:sldMasterIdLst>
  <p:handoutMasterIdLst>
    <p:handoutMasterId r:id="rId29"/>
  </p:handoutMasterIdLst>
  <p:sldIdLst>
    <p:sldId id="289" r:id="rId2"/>
    <p:sldId id="256" r:id="rId3"/>
    <p:sldId id="265" r:id="rId4"/>
    <p:sldId id="277" r:id="rId5"/>
    <p:sldId id="279" r:id="rId6"/>
    <p:sldId id="278" r:id="rId7"/>
    <p:sldId id="287" r:id="rId8"/>
    <p:sldId id="288" r:id="rId9"/>
    <p:sldId id="281" r:id="rId10"/>
    <p:sldId id="280" r:id="rId11"/>
    <p:sldId id="285" r:id="rId12"/>
    <p:sldId id="258" r:id="rId13"/>
    <p:sldId id="259" r:id="rId14"/>
    <p:sldId id="282" r:id="rId15"/>
    <p:sldId id="286" r:id="rId16"/>
    <p:sldId id="260" r:id="rId17"/>
    <p:sldId id="261" r:id="rId18"/>
    <p:sldId id="266" r:id="rId19"/>
    <p:sldId id="284" r:id="rId20"/>
    <p:sldId id="274" r:id="rId21"/>
    <p:sldId id="275" r:id="rId22"/>
    <p:sldId id="267" r:id="rId23"/>
    <p:sldId id="269" r:id="rId24"/>
    <p:sldId id="271" r:id="rId25"/>
    <p:sldId id="272" r:id="rId26"/>
    <p:sldId id="283" r:id="rId27"/>
    <p:sldId id="273" r:id="rId2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718" autoAdjust="0"/>
  </p:normalViewPr>
  <p:slideViewPr>
    <p:cSldViewPr>
      <p:cViewPr varScale="1">
        <p:scale>
          <a:sx n="68" d="100"/>
          <a:sy n="68" d="100"/>
        </p:scale>
        <p:origin x="64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72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17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09BCE5-CF31-482F-88A4-D26528B9F9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96386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1346947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/>
          <p:cNvSpPr/>
          <p:nvPr/>
        </p:nvSpPr>
        <p:spPr>
          <a:xfrm>
            <a:off x="685800" y="4282763"/>
            <a:ext cx="7772400" cy="80683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685800" y="1484779"/>
            <a:ext cx="7772400" cy="274320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13"/>
          <p:cNvGrpSpPr>
            <a:grpSpLocks noChangeAspect="1"/>
          </p:cNvGrpSpPr>
          <p:nvPr/>
        </p:nvGrpSpPr>
        <p:grpSpPr bwMode="auto">
          <a:xfrm>
            <a:off x="7234238" y="4106863"/>
            <a:ext cx="914400" cy="914400"/>
            <a:chOff x="9685338" y="4460675"/>
            <a:chExt cx="1080904" cy="1080902"/>
          </a:xfrm>
        </p:grpSpPr>
        <p:sp>
          <p:nvSpPr>
            <p:cNvPr id="8" name="Oval 7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/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15"/>
            <p:cNvSpPr>
              <a:spLocks noChangeArrowheads="1"/>
            </p:cNvSpPr>
            <p:nvPr/>
          </p:nvSpPr>
          <p:spPr bwMode="auto">
            <a:xfrm>
              <a:off x="9794179" y="4569516"/>
              <a:ext cx="863222" cy="863220"/>
            </a:xfrm>
            <a:prstGeom prst="ellipse">
              <a:avLst/>
            </a:prstGeom>
            <a:noFill/>
            <a:ln w="25400" algn="ctr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defRPr/>
              </a:pPr>
              <a:endParaRPr lang="en-US" altLang="en-US" smtClean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8670" y="1432223"/>
            <a:ext cx="7593330" cy="3035808"/>
          </a:xfrm>
        </p:spPr>
        <p:txBody>
          <a:bodyPr>
            <a:noAutofit/>
          </a:bodyPr>
          <a:lstStyle>
            <a:lvl1pPr algn="l">
              <a:lnSpc>
                <a:spcPct val="80000"/>
              </a:lnSpc>
              <a:defRPr sz="6400" b="0" cap="all" baseline="0">
                <a:blipFill dpi="0" rotWithShape="1">
                  <a:blip r:embed="rId3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2386" y="4389120"/>
            <a:ext cx="5918454" cy="1069848"/>
          </a:xfrm>
        </p:spPr>
        <p:txBody>
          <a:bodyPr>
            <a:norm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12800" y="6272213"/>
            <a:ext cx="4745038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243763" y="4227513"/>
            <a:ext cx="895350" cy="639762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83D9F4B1-7D06-41E5-9ED3-A2E86DA2B3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6494559"/>
      </p:ext>
    </p:extLst>
  </p:cSld>
  <p:clrMapOvr>
    <a:masterClrMapping/>
  </p:clrMapOvr>
  <p:transition spd="slow"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C8DC8-D222-4870-AB6B-5EAA53A5C1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8633672"/>
      </p:ext>
    </p:extLst>
  </p:cSld>
  <p:clrMapOvr>
    <a:masterClrMapping/>
  </p:clrMapOvr>
  <p:transition spd="slow"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533400"/>
            <a:ext cx="1914525" cy="5638800"/>
          </a:xfrm>
        </p:spPr>
        <p:txBody>
          <a:bodyPr vert="eaVert"/>
          <a:lstStyle>
            <a:lvl1pPr>
              <a:defRPr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0100" y="533400"/>
            <a:ext cx="5629275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C6956-3456-412D-A2A8-6A96E0E0C4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41759218"/>
      </p:ext>
    </p:extLst>
  </p:cSld>
  <p:clrMapOvr>
    <a:masterClrMapping/>
  </p:clrMapOvr>
  <p:transition spd="slow">
    <p:blind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4038600" cy="4114800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A9CC5-A88F-4FFC-AD49-BD6FFDCC83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8063066"/>
      </p:ext>
    </p:extLst>
  </p:cSld>
  <p:clrMapOvr>
    <a:masterClrMapping/>
  </p:clrMapOvr>
  <p:transition spd="slow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7C74FD-FA0A-46C3-9A91-B2070984C0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44449386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917989"/>
            <a:ext cx="9144000" cy="1940010"/>
          </a:xfrm>
          <a:prstGeom prst="rect">
            <a:avLst/>
          </a:prstGeom>
          <a:blipFill dpi="0" rotWithShape="1">
            <a:blip r:embed="rId2">
              <a:alphaModFix amt="8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5" name="Group 10"/>
          <p:cNvGrpSpPr>
            <a:grpSpLocks noChangeAspect="1"/>
          </p:cNvGrpSpPr>
          <p:nvPr/>
        </p:nvGrpSpPr>
        <p:grpSpPr bwMode="auto">
          <a:xfrm>
            <a:off x="633413" y="2430463"/>
            <a:ext cx="914400" cy="914400"/>
            <a:chOff x="9685338" y="4460675"/>
            <a:chExt cx="1080904" cy="1080902"/>
          </a:xfrm>
        </p:grpSpPr>
        <p:sp>
          <p:nvSpPr>
            <p:cNvPr id="6" name="Oval 5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/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7" name="Oval 13"/>
            <p:cNvSpPr>
              <a:spLocks noChangeArrowheads="1"/>
            </p:cNvSpPr>
            <p:nvPr/>
          </p:nvSpPr>
          <p:spPr bwMode="auto">
            <a:xfrm>
              <a:off x="9794179" y="4569516"/>
              <a:ext cx="863222" cy="863220"/>
            </a:xfrm>
            <a:prstGeom prst="ellipse">
              <a:avLst/>
            </a:prstGeom>
            <a:noFill/>
            <a:ln w="25400" algn="ctr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defRPr/>
              </a:pPr>
              <a:endParaRPr lang="en-US" altLang="en-US" smtClean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346" y="1225296"/>
            <a:ext cx="6960870" cy="3520440"/>
          </a:xfrm>
        </p:spPr>
        <p:txBody>
          <a:bodyPr/>
          <a:lstStyle>
            <a:lvl1pPr>
              <a:lnSpc>
                <a:spcPct val="80000"/>
              </a:lnSpc>
              <a:defRPr sz="6400" b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4330" y="5020056"/>
            <a:ext cx="6789420" cy="1066800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445250" y="6272213"/>
            <a:ext cx="1982788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36713" y="6272213"/>
            <a:ext cx="4745037" cy="365125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6113" y="2508250"/>
            <a:ext cx="890587" cy="720725"/>
          </a:xfrm>
        </p:spPr>
        <p:txBody>
          <a:bodyPr/>
          <a:lstStyle>
            <a:lvl1pPr>
              <a:defRPr sz="2800"/>
            </a:lvl1pPr>
          </a:lstStyle>
          <a:p>
            <a:pPr>
              <a:defRPr/>
            </a:pPr>
            <a:fld id="{5600EB3E-3F39-428B-99DE-DADE36C3EC5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3555035"/>
      </p:ext>
    </p:extLst>
  </p:cSld>
  <p:clrMapOvr>
    <a:masterClrMapping/>
  </p:clrMapOvr>
  <p:transition spd="slow"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92218" y="2194560"/>
            <a:ext cx="365760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421D3-F841-4001-B9E6-19D8928028C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2871703"/>
      </p:ext>
    </p:extLst>
  </p:cSld>
  <p:clrMapOvr>
    <a:masterClrMapping/>
  </p:clrMapOvr>
  <p:transition spd="slow"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20793" y="2048256"/>
            <a:ext cx="365760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20793" y="2743200"/>
            <a:ext cx="365760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B8BFE6-E86E-49DC-A216-DE007E228D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4736566"/>
      </p:ext>
    </p:extLst>
  </p:cSld>
  <p:clrMapOvr>
    <a:masterClrMapping/>
  </p:clrMapOvr>
  <p:transition spd="slow"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F49654-C52A-42AD-8AE7-96163BAD26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0349263"/>
      </p:ext>
    </p:extLst>
  </p:cSld>
  <p:clrMapOvr>
    <a:masterClrMapping/>
  </p:clrMapOvr>
  <p:transition spd="slow"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07697-7BF4-4463-A46E-68BDA3DDB6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5119981"/>
      </p:ext>
    </p:extLst>
  </p:cSld>
  <p:clrMapOvr>
    <a:masterClrMapping/>
  </p:clrMapOvr>
  <p:transition spd="slow"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8523288" y="6254750"/>
            <a:ext cx="392112" cy="393700"/>
            <a:chOff x="8532189" y="5068824"/>
            <a:chExt cx="393192" cy="393192"/>
          </a:xfrm>
        </p:grpSpPr>
        <p:sp>
          <p:nvSpPr>
            <p:cNvPr id="7" name="Oval 6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/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8" name="Oval 13"/>
            <p:cNvSpPr>
              <a:spLocks noChangeAspect="1"/>
            </p:cNvSpPr>
            <p:nvPr/>
          </p:nvSpPr>
          <p:spPr bwMode="auto">
            <a:xfrm>
              <a:off x="8568802" y="5105290"/>
              <a:ext cx="319967" cy="320261"/>
            </a:xfrm>
            <a:prstGeom prst="ellipse">
              <a:avLst/>
            </a:prstGeom>
            <a:noFill/>
            <a:ln w="12700" algn="ctr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defRPr/>
              </a:pPr>
              <a:endParaRPr lang="en-US" altLang="en-US" smtClean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/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685800"/>
            <a:ext cx="5033772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88CD1-4252-4F05-97CC-67338CB255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3869177"/>
      </p:ext>
    </p:extLst>
  </p:cSld>
  <p:clrMapOvr>
    <a:masterClrMapping/>
  </p:clrMapOvr>
  <p:transition spd="slow"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227806" y="1"/>
            <a:ext cx="2916194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6" name="Group 10"/>
          <p:cNvGrpSpPr>
            <a:grpSpLocks/>
          </p:cNvGrpSpPr>
          <p:nvPr/>
        </p:nvGrpSpPr>
        <p:grpSpPr bwMode="auto">
          <a:xfrm>
            <a:off x="8523288" y="6254750"/>
            <a:ext cx="392112" cy="393700"/>
            <a:chOff x="8532189" y="5068824"/>
            <a:chExt cx="393192" cy="393192"/>
          </a:xfrm>
        </p:grpSpPr>
        <p:sp>
          <p:nvSpPr>
            <p:cNvPr id="7" name="Oval 6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/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8" name="Oval 13"/>
            <p:cNvSpPr>
              <a:spLocks noChangeAspect="1"/>
            </p:cNvSpPr>
            <p:nvPr/>
          </p:nvSpPr>
          <p:spPr bwMode="auto">
            <a:xfrm>
              <a:off x="8568802" y="5105290"/>
              <a:ext cx="319967" cy="320261"/>
            </a:xfrm>
            <a:prstGeom prst="ellipse">
              <a:avLst/>
            </a:prstGeom>
            <a:noFill/>
            <a:ln w="12700" algn="ctr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defRPr/>
              </a:pPr>
              <a:endParaRPr lang="en-US" altLang="en-US" smtClean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12230" y="685800"/>
            <a:ext cx="2400300" cy="1737360"/>
          </a:xfrm>
        </p:spPr>
        <p:txBody>
          <a:bodyPr anchor="b"/>
          <a:lstStyle>
            <a:lvl1pPr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6227805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12230" y="2423160"/>
            <a:ext cx="24003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35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6489B-043B-4C24-A614-7BD205330C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48864569"/>
      </p:ext>
    </p:extLst>
  </p:cSld>
  <p:clrMapOvr>
    <a:masterClrMapping/>
  </p:clrMapOvr>
  <p:transition spd="slow"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1"/>
          <p:cNvGrpSpPr>
            <a:grpSpLocks/>
          </p:cNvGrpSpPr>
          <p:nvPr/>
        </p:nvGrpSpPr>
        <p:grpSpPr bwMode="auto">
          <a:xfrm>
            <a:off x="8523288" y="6254750"/>
            <a:ext cx="392112" cy="393700"/>
            <a:chOff x="8532189" y="5068824"/>
            <a:chExt cx="393192" cy="393192"/>
          </a:xfrm>
        </p:grpSpPr>
        <p:sp>
          <p:nvSpPr>
            <p:cNvPr id="8" name="Oval 7"/>
            <p:cNvSpPr>
              <a:spLocks noChangeAspect="1"/>
            </p:cNvSpPr>
            <p:nvPr/>
          </p:nvSpPr>
          <p:spPr>
            <a:xfrm>
              <a:off x="8532189" y="5068824"/>
              <a:ext cx="393192" cy="393192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/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35" name="Oval 8"/>
            <p:cNvSpPr>
              <a:spLocks noChangeAspect="1"/>
            </p:cNvSpPr>
            <p:nvPr/>
          </p:nvSpPr>
          <p:spPr bwMode="auto">
            <a:xfrm>
              <a:off x="8568802" y="5105290"/>
              <a:ext cx="319967" cy="320261"/>
            </a:xfrm>
            <a:prstGeom prst="ellipse">
              <a:avLst/>
            </a:prstGeom>
            <a:noFill/>
            <a:ln w="12700" algn="ctr">
              <a:solidFill>
                <a:srgbClr val="FFFF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defRPr/>
              </a:pPr>
              <a:endParaRPr lang="en-US" altLang="en-US" smtClean="0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484188"/>
            <a:ext cx="7772400" cy="16097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85800" y="2120900"/>
            <a:ext cx="7772400" cy="405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2813" y="6272213"/>
            <a:ext cx="2454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272213"/>
            <a:ext cx="47450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>
                    <a:lumMod val="50000"/>
                  </a:schemeClr>
                </a:solidFill>
                <a:latin typeface="Tahoma" panose="020B060403050404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83600" y="6272213"/>
            <a:ext cx="47942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100" b="1">
                <a:solidFill>
                  <a:srgbClr val="FFFFFF"/>
                </a:solidFill>
                <a:latin typeface="Rockwell" panose="02060603020205020403" pitchFamily="18" charset="0"/>
              </a:defRPr>
            </a:lvl1pPr>
          </a:lstStyle>
          <a:p>
            <a:pPr>
              <a:defRPr/>
            </a:pPr>
            <a:fld id="{ABD92031-B73B-4829-9F54-BF249AFE96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39" r:id="rId2"/>
    <p:sldLayoutId id="2147483748" r:id="rId3"/>
    <p:sldLayoutId id="2147483740" r:id="rId4"/>
    <p:sldLayoutId id="2147483741" r:id="rId5"/>
    <p:sldLayoutId id="2147483742" r:id="rId6"/>
    <p:sldLayoutId id="2147483743" r:id="rId7"/>
    <p:sldLayoutId id="2147483749" r:id="rId8"/>
    <p:sldLayoutId id="2147483750" r:id="rId9"/>
    <p:sldLayoutId id="2147483744" r:id="rId10"/>
    <p:sldLayoutId id="2147483745" r:id="rId11"/>
    <p:sldLayoutId id="2147483746" r:id="rId12"/>
  </p:sldLayoutIdLst>
  <p:transition spd="slow">
    <p:blinds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 cap="all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ckwell Condensed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ckwell Condensed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ckwell Condensed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ckwell Condensed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ckwell Condensed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ckwell Condensed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ckwell Condensed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Rockwell Condensed" pitchFamily="18" charset="0"/>
        </a:defRPr>
      </a:lvl9pPr>
    </p:titleStyle>
    <p:bodyStyle>
      <a:lvl1pPr marL="182563" indent="-182563" algn="l" rtl="0" eaLnBrk="0" fontAlgn="base" hangingPunct="0">
        <a:lnSpc>
          <a:spcPct val="90000"/>
        </a:lnSpc>
        <a:spcBef>
          <a:spcPts val="1200"/>
        </a:spcBef>
        <a:spcAft>
          <a:spcPct val="0"/>
        </a:spcAft>
        <a:buClr>
          <a:srgbClr val="9E3611"/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lnSpc>
          <a:spcPct val="90000"/>
        </a:lnSpc>
        <a:spcBef>
          <a:spcPts val="400"/>
        </a:spcBef>
        <a:spcAft>
          <a:spcPts val="200"/>
        </a:spcAft>
        <a:buClr>
          <a:srgbClr val="9E3611"/>
        </a:buClr>
        <a:buSzPct val="85000"/>
        <a:buFont typeface="Wingdings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eaLnBrk="0" fontAlgn="base" hangingPunct="0">
        <a:lnSpc>
          <a:spcPct val="90000"/>
        </a:lnSpc>
        <a:spcBef>
          <a:spcPts val="400"/>
        </a:spcBef>
        <a:spcAft>
          <a:spcPts val="200"/>
        </a:spcAft>
        <a:buClr>
          <a:srgbClr val="9E361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lnSpc>
          <a:spcPct val="90000"/>
        </a:lnSpc>
        <a:spcBef>
          <a:spcPts val="400"/>
        </a:spcBef>
        <a:spcAft>
          <a:spcPts val="200"/>
        </a:spcAft>
        <a:buClr>
          <a:srgbClr val="9E361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lnSpc>
          <a:spcPct val="90000"/>
        </a:lnSpc>
        <a:spcBef>
          <a:spcPts val="400"/>
        </a:spcBef>
        <a:spcAft>
          <a:spcPts val="200"/>
        </a:spcAft>
        <a:buClr>
          <a:srgbClr val="9E3611"/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Invention%20of%20writing%20reading.doc" TargetMode="Externa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../10%20history%20movies/10%20history%20movies/mesopotamia/What%20Did%20the%20Ancients%20Do%20For%20Us%20-%20The%20Mesopotamians/What%20The%20Ancients%20Did%20For%20Us%20Mesopotamians%20Part%201.mp4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LCRlvdJlwos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"/>
            <a:ext cx="7772400" cy="1143000"/>
          </a:xfrm>
        </p:spPr>
        <p:txBody>
          <a:bodyPr/>
          <a:lstStyle/>
          <a:p>
            <a:r>
              <a:rPr lang="en-US" dirty="0" smtClean="0"/>
              <a:t>Bell Work Map</a:t>
            </a:r>
            <a:endParaRPr lang="en-US" dirty="0"/>
          </a:p>
        </p:txBody>
      </p:sp>
      <p:pic>
        <p:nvPicPr>
          <p:cNvPr id="1026" name="Picture 2" descr="http://inverseintuition.org/hum/eras/map_fertile_cresce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14400"/>
            <a:ext cx="7842796" cy="586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6357233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13316" name="Picture 4" descr="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763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14340" name="Picture 2" descr="http://www.learningwithjamesgentry.com/HISTORYBOOKS/MYCOOLGRANDPARENTSAREANCIENT/images/Map%20of%20Ancient%20Mesopotam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275" y="381000"/>
            <a:ext cx="4997450" cy="624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Role of the Environment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05000"/>
            <a:ext cx="7772400" cy="4267200"/>
          </a:xfrm>
        </p:spPr>
        <p:txBody>
          <a:bodyPr/>
          <a:lstStyle/>
          <a:p>
            <a:pPr eaLnBrk="1" hangingPunct="1"/>
            <a:r>
              <a:rPr lang="en-US" altLang="en-US" sz="2400" dirty="0" smtClean="0"/>
              <a:t>Created a region where agriculture is possible- IMPORTANCE?</a:t>
            </a:r>
          </a:p>
          <a:p>
            <a:pPr lvl="1" eaLnBrk="1" hangingPunct="1"/>
            <a:r>
              <a:rPr lang="en-US" altLang="en-US" sz="2000" dirty="0" smtClean="0"/>
              <a:t>Irrigation and drainage possible- HOW?</a:t>
            </a:r>
          </a:p>
          <a:p>
            <a:pPr lvl="1" eaLnBrk="1" hangingPunct="1"/>
            <a:r>
              <a:rPr lang="en-US" altLang="en-US" sz="2000" dirty="0" smtClean="0"/>
              <a:t>Forced people to work together and formed communities</a:t>
            </a:r>
          </a:p>
          <a:p>
            <a:pPr eaLnBrk="1" hangingPunct="1">
              <a:buFont typeface="Wingdings" pitchFamily="2" charset="2"/>
              <a:buNone/>
            </a:pPr>
            <a:endParaRPr lang="en-US" altLang="en-US" sz="2400" dirty="0" smtClean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Role of the Environment</a:t>
            </a:r>
            <a:endParaRPr lang="en-US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People drew their source of life from the Tigris-Euphrates river system in Asia.</a:t>
            </a:r>
          </a:p>
          <a:p>
            <a:pPr eaLnBrk="1" hangingPunct="1"/>
            <a:r>
              <a:rPr lang="en-US" altLang="en-US" sz="2800" dirty="0" smtClean="0"/>
              <a:t>Rivers supplied basics for existence</a:t>
            </a:r>
          </a:p>
          <a:p>
            <a:pPr lvl="1" eaLnBrk="1" hangingPunct="1"/>
            <a:r>
              <a:rPr lang="en-US" altLang="en-US" sz="2400" dirty="0" smtClean="0"/>
              <a:t>food</a:t>
            </a:r>
          </a:p>
          <a:p>
            <a:pPr lvl="1" eaLnBrk="1" hangingPunct="1"/>
            <a:r>
              <a:rPr lang="en-US" altLang="en-US" sz="2400" dirty="0" smtClean="0"/>
              <a:t>Water </a:t>
            </a:r>
            <a:r>
              <a:rPr lang="en-US" altLang="en-US" sz="2800" dirty="0" smtClean="0"/>
              <a:t>(drinking, irrigation, and drainage)</a:t>
            </a:r>
          </a:p>
          <a:p>
            <a:pPr lvl="1" eaLnBrk="1" hangingPunct="1"/>
            <a:r>
              <a:rPr lang="en-US" altLang="en-US" sz="2400" dirty="0" smtClean="0"/>
              <a:t>sanitation</a:t>
            </a:r>
          </a:p>
          <a:p>
            <a:pPr eaLnBrk="1" hangingPunct="1"/>
            <a:r>
              <a:rPr lang="en-US" altLang="en-US" sz="2800" dirty="0" smtClean="0"/>
              <a:t>Also provided for shelter</a:t>
            </a:r>
          </a:p>
          <a:p>
            <a:pPr lvl="1" eaLnBrk="1" hangingPunct="1"/>
            <a:r>
              <a:rPr lang="en-US" altLang="en-US" sz="2400" dirty="0" smtClean="0"/>
              <a:t>How?</a:t>
            </a:r>
          </a:p>
          <a:p>
            <a:pPr lvl="1" eaLnBrk="1" hangingPunct="1"/>
            <a:r>
              <a:rPr lang="en-US" altLang="en-US" sz="2400" dirty="0" smtClean="0"/>
              <a:t>basics of building?</a:t>
            </a:r>
          </a:p>
          <a:p>
            <a:pPr lvl="1" eaLnBrk="1" hangingPunct="1">
              <a:buFont typeface="Wingdings" pitchFamily="2" charset="2"/>
              <a:buNone/>
            </a:pPr>
            <a:endParaRPr lang="en-US" altLang="en-US" dirty="0" smtClean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Homework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Read Page 36-38   #2, #3</a:t>
            </a:r>
          </a:p>
          <a:p>
            <a:pPr eaLnBrk="1" hangingPunct="1">
              <a:buFont typeface="Wingdings" pitchFamily="2" charset="2"/>
              <a:buNone/>
            </a:pPr>
            <a:endParaRPr lang="en-US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18436" name="Picture 4" descr="http://www.ancientmesopotamians.com/compare-and-contrast-mesopotamia-and-egypt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5800"/>
            <a:ext cx="8035925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/>
              <a:t>Problems with living near a river valley?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The environment is unpredictable: frequent floods, scorching heat, winds, torrential rains.</a:t>
            </a:r>
          </a:p>
          <a:p>
            <a:pPr lvl="1" eaLnBrk="1" hangingPunct="1"/>
            <a:r>
              <a:rPr lang="en-US" altLang="en-US" smtClean="0"/>
              <a:t>Would destroy everything.</a:t>
            </a:r>
          </a:p>
          <a:p>
            <a:pPr eaLnBrk="1" hangingPunct="1"/>
            <a:r>
              <a:rPr lang="en-US" altLang="en-US" smtClean="0"/>
              <a:t>Communication amongst the various isolated cities was very difficult</a:t>
            </a:r>
          </a:p>
          <a:p>
            <a:pPr lvl="1" eaLnBrk="1" hangingPunct="1"/>
            <a:r>
              <a:rPr lang="en-US" altLang="en-US" smtClean="0"/>
              <a:t>Over mountains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bldLvl="2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Invention of Writing</a:t>
            </a:r>
            <a:endParaRPr lang="en-US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mtClean="0"/>
              <a:t>Origins of Writing probably go back to the ninth millennium B.C. </a:t>
            </a:r>
          </a:p>
          <a:p>
            <a:pPr eaLnBrk="1" hangingPunct="1">
              <a:buFont typeface="Wingdings" pitchFamily="2" charset="2"/>
              <a:buNone/>
            </a:pPr>
            <a:endParaRPr lang="en-US" altLang="en-US" smtClean="0"/>
          </a:p>
          <a:p>
            <a:pPr eaLnBrk="1" hangingPunct="1"/>
            <a:r>
              <a:rPr lang="en-US" altLang="en-US" smtClean="0"/>
              <a:t>4</a:t>
            </a:r>
            <a:r>
              <a:rPr lang="en-US" altLang="en-US" baseline="30000" smtClean="0"/>
              <a:t>th</a:t>
            </a:r>
            <a:r>
              <a:rPr lang="en-US" altLang="en-US" smtClean="0"/>
              <a:t> Millenium the development of </a:t>
            </a:r>
            <a:r>
              <a:rPr lang="en-US" altLang="en-US" b="1" smtClean="0"/>
              <a:t>cuneiform:</a:t>
            </a:r>
          </a:p>
          <a:p>
            <a:pPr lvl="1" eaLnBrk="1" hangingPunct="1"/>
            <a:r>
              <a:rPr lang="en-US" altLang="en-US" smtClean="0"/>
              <a:t>“wedge-shaped”</a:t>
            </a:r>
          </a:p>
          <a:p>
            <a:pPr lvl="1" eaLnBrk="1" hangingPunct="1"/>
            <a:r>
              <a:rPr lang="en-US" altLang="en-US" smtClean="0"/>
              <a:t>pictographic system</a:t>
            </a:r>
          </a:p>
          <a:p>
            <a:pPr eaLnBrk="1" hangingPunct="1"/>
            <a:endParaRPr lang="en-US" altLang="en-US" smtClean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3657600" cy="3657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Cuneiform</a:t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sz="3000" b="1" dirty="0" smtClean="0">
                <a:hlinkClick r:id="rId2" action="ppaction://hlinkfile"/>
              </a:rPr>
              <a:t>Reading: Invention of Writing </a:t>
            </a:r>
            <a:endParaRPr lang="en-US" sz="3000" dirty="0" smtClean="0"/>
          </a:p>
        </p:txBody>
      </p:sp>
      <p:pic>
        <p:nvPicPr>
          <p:cNvPr id="15364" name="Picture 4" descr="cunefor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04800"/>
            <a:ext cx="4084638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500" dirty="0" smtClean="0">
                <a:hlinkClick r:id="rId2" action="ppaction://hlinkfile"/>
              </a:rPr>
              <a:t>What The Ancients Did For Us? Mesopotamians</a:t>
            </a:r>
            <a:endParaRPr lang="en-US" sz="3500" dirty="0"/>
          </a:p>
        </p:txBody>
      </p:sp>
      <p:sp>
        <p:nvSpPr>
          <p:cNvPr id="22531" name="Subtitle 5"/>
          <p:cNvSpPr>
            <a:spLocks noGrp="1"/>
          </p:cNvSpPr>
          <p:nvPr>
            <p:ph type="subTitle" idx="1"/>
          </p:nvPr>
        </p:nvSpPr>
        <p:spPr>
          <a:xfrm>
            <a:off x="801688" y="4389438"/>
            <a:ext cx="5919787" cy="1069975"/>
          </a:xfrm>
        </p:spPr>
        <p:txBody>
          <a:bodyPr/>
          <a:lstStyle/>
          <a:p>
            <a:pPr eaLnBrk="1" hangingPunct="1"/>
            <a:r>
              <a:rPr lang="en-US" altLang="en-US" smtClean="0">
                <a:hlinkClick r:id="rId2" action="ppaction://hlinkfile"/>
              </a:rPr>
              <a:t>Video</a:t>
            </a:r>
            <a:endParaRPr lang="en-US" altLang="en-US" smtClean="0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Mesopotamia Geography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01688" y="4389438"/>
            <a:ext cx="5919787" cy="1069975"/>
          </a:xfrm>
        </p:spPr>
        <p:txBody>
          <a:bodyPr/>
          <a:lstStyle/>
          <a:p>
            <a:pPr eaLnBrk="1" hangingPunct="1"/>
            <a:r>
              <a:rPr lang="en-US" altLang="en-US" smtClean="0"/>
              <a:t>-read introduction on page 34-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84632"/>
            <a:ext cx="7772400" cy="160934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Sumerian Society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Sumer was different from all other earlier civilizations</a:t>
            </a:r>
          </a:p>
          <a:p>
            <a:pPr lvl="1" indent="-182880" eaLnBrk="1" fontAlgn="auto" hangingPunct="1">
              <a:lnSpc>
                <a:spcPct val="80000"/>
              </a:lnSpc>
              <a:buClr>
                <a:schemeClr val="accent1">
                  <a:lumMod val="75000"/>
                </a:schemeClr>
              </a:buClr>
              <a:defRPr/>
            </a:pPr>
            <a:r>
              <a:rPr lang="en-US" sz="2400" dirty="0" smtClean="0"/>
              <a:t>Advanced cities</a:t>
            </a:r>
          </a:p>
          <a:p>
            <a:pPr lvl="1" indent="-182880" eaLnBrk="1" fontAlgn="auto" hangingPunct="1">
              <a:lnSpc>
                <a:spcPct val="80000"/>
              </a:lnSpc>
              <a:buClr>
                <a:schemeClr val="accent1">
                  <a:lumMod val="75000"/>
                </a:schemeClr>
              </a:buClr>
              <a:defRPr/>
            </a:pPr>
            <a:r>
              <a:rPr lang="en-US" sz="2400" dirty="0" smtClean="0"/>
              <a:t>Specialized workers</a:t>
            </a:r>
          </a:p>
          <a:p>
            <a:pPr lvl="1" indent="-182880" eaLnBrk="1" fontAlgn="auto" hangingPunct="1">
              <a:lnSpc>
                <a:spcPct val="80000"/>
              </a:lnSpc>
              <a:buClr>
                <a:schemeClr val="accent1">
                  <a:lumMod val="75000"/>
                </a:schemeClr>
              </a:buClr>
              <a:defRPr/>
            </a:pPr>
            <a:r>
              <a:rPr lang="en-US" sz="2400" dirty="0" smtClean="0"/>
              <a:t>Complex institutions</a:t>
            </a:r>
          </a:p>
          <a:p>
            <a:pPr lvl="1" indent="-182880" eaLnBrk="1" fontAlgn="auto" hangingPunct="1">
              <a:lnSpc>
                <a:spcPct val="80000"/>
              </a:lnSpc>
              <a:buClr>
                <a:schemeClr val="accent1">
                  <a:lumMod val="75000"/>
                </a:schemeClr>
              </a:buClr>
              <a:defRPr/>
            </a:pPr>
            <a:r>
              <a:rPr lang="en-US" sz="2400" dirty="0" smtClean="0"/>
              <a:t>Record keeping</a:t>
            </a:r>
          </a:p>
          <a:p>
            <a:pPr lvl="1" indent="-182880" eaLnBrk="1" fontAlgn="auto" hangingPunct="1">
              <a:lnSpc>
                <a:spcPct val="80000"/>
              </a:lnSpc>
              <a:buClr>
                <a:schemeClr val="accent1">
                  <a:lumMod val="75000"/>
                </a:schemeClr>
              </a:buClr>
              <a:defRPr/>
            </a:pPr>
            <a:r>
              <a:rPr lang="en-US" sz="2400" dirty="0" smtClean="0"/>
              <a:t>Advanced technology</a:t>
            </a: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Developed city-states</a:t>
            </a: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Food surplus    increased population	 expanded trade    expansion of Sumerian society</a:t>
            </a:r>
          </a:p>
        </p:txBody>
      </p:sp>
      <p:sp>
        <p:nvSpPr>
          <p:cNvPr id="23556" name="Line 4"/>
          <p:cNvSpPr>
            <a:spLocks noChangeShapeType="1"/>
          </p:cNvSpPr>
          <p:nvPr/>
        </p:nvSpPr>
        <p:spPr bwMode="auto">
          <a:xfrm>
            <a:off x="2971800" y="5181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7" name="Line 5"/>
          <p:cNvSpPr>
            <a:spLocks noChangeShapeType="1"/>
          </p:cNvSpPr>
          <p:nvPr/>
        </p:nvSpPr>
        <p:spPr bwMode="auto">
          <a:xfrm>
            <a:off x="6705600" y="5181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8" name="Line 6"/>
          <p:cNvSpPr>
            <a:spLocks noChangeShapeType="1"/>
          </p:cNvSpPr>
          <p:nvPr/>
        </p:nvSpPr>
        <p:spPr bwMode="auto">
          <a:xfrm>
            <a:off x="1752600" y="55626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Sumerian Society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66800"/>
            <a:ext cx="8229600" cy="5410200"/>
          </a:xfrm>
        </p:spPr>
        <p:txBody>
          <a:bodyPr rtlCol="0">
            <a:normAutofit lnSpcReduction="10000"/>
          </a:bodyPr>
          <a:lstStyle/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Polytheistic – meaning they worshipped many gods.</a:t>
            </a: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Kings believed that they were representatives of a god.</a:t>
            </a: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Famous leader was Sargon “the Great” 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to conquer many lands and city states so, he was the 1</a:t>
            </a:r>
            <a:r>
              <a:rPr lang="en-US" sz="2800" baseline="30000" dirty="0" smtClean="0"/>
              <a:t>st</a:t>
            </a:r>
            <a:r>
              <a:rPr lang="en-US" sz="2800" dirty="0" smtClean="0"/>
              <a:t> to create an empire.</a:t>
            </a: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Had social classes</a:t>
            </a:r>
          </a:p>
          <a:p>
            <a:pPr lvl="1" indent="-182880" eaLnBrk="1" fontAlgn="auto" hangingPunct="1">
              <a:lnSpc>
                <a:spcPct val="80000"/>
              </a:lnSpc>
              <a:buClr>
                <a:schemeClr val="accent1">
                  <a:lumMod val="75000"/>
                </a:schemeClr>
              </a:buClr>
              <a:defRPr/>
            </a:pPr>
            <a:r>
              <a:rPr lang="en-US" sz="2400" dirty="0" smtClean="0"/>
              <a:t>Priests and kings were at the top</a:t>
            </a:r>
          </a:p>
          <a:p>
            <a:pPr lvl="1" indent="-182880" eaLnBrk="1" fontAlgn="auto" hangingPunct="1">
              <a:lnSpc>
                <a:spcPct val="80000"/>
              </a:lnSpc>
              <a:buClr>
                <a:schemeClr val="accent1">
                  <a:lumMod val="75000"/>
                </a:schemeClr>
              </a:buClr>
              <a:defRPr/>
            </a:pPr>
            <a:r>
              <a:rPr lang="en-US" sz="2400" dirty="0" smtClean="0"/>
              <a:t>Slaves were at the bottom</a:t>
            </a: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Women probably couldn’t attend school but had many other rights</a:t>
            </a:r>
          </a:p>
          <a:p>
            <a:pPr marL="182880" indent="-182880" eaLnBrk="1" fontAlgn="auto" hangingPunct="1">
              <a:lnSpc>
                <a:spcPct val="80000"/>
              </a:lnSpc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Advances in mathematics</a:t>
            </a:r>
          </a:p>
          <a:p>
            <a:pPr lvl="1" indent="-182880" eaLnBrk="1" fontAlgn="auto" hangingPunct="1">
              <a:lnSpc>
                <a:spcPct val="80000"/>
              </a:lnSpc>
              <a:buClr>
                <a:schemeClr val="accent1">
                  <a:lumMod val="75000"/>
                </a:schemeClr>
              </a:buClr>
              <a:defRPr/>
            </a:pPr>
            <a:r>
              <a:rPr lang="en-US" sz="2400" dirty="0" smtClean="0"/>
              <a:t>Number system based on 60 (60 seconds=1 minute)</a:t>
            </a: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Sumerian Inventions</a:t>
            </a:r>
            <a:endParaRPr lang="en-US" dirty="0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47800"/>
            <a:ext cx="3962400" cy="4800600"/>
          </a:xfrm>
        </p:spPr>
        <p:txBody>
          <a:bodyPr rtlCol="0">
            <a:normAutofit lnSpcReduction="10000"/>
          </a:bodyPr>
          <a:lstStyle/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Wagon wheel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Potter’s wheel (shape containers)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Number system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12 month calendar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Metal plow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Sail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Some of the earliest known maps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New architecture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endParaRPr lang="en-US" sz="2800" dirty="0" smtClean="0"/>
          </a:p>
        </p:txBody>
      </p:sp>
      <p:pic>
        <p:nvPicPr>
          <p:cNvPr id="25604" name="Picture 7" descr="sumeria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2400" y="1600200"/>
            <a:ext cx="5181600" cy="3886200"/>
          </a:xfrm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5791200" cy="1066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Babylonian Empire</a:t>
            </a:r>
            <a:endParaRPr lang="en-US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676400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700" smtClean="0"/>
              <a:t>2000-1600 BC</a:t>
            </a:r>
          </a:p>
          <a:p>
            <a:pPr eaLnBrk="1" hangingPunct="1"/>
            <a:r>
              <a:rPr lang="en-US" altLang="en-US" sz="2700" smtClean="0"/>
              <a:t>Located in modern day Syria</a:t>
            </a:r>
          </a:p>
          <a:p>
            <a:pPr eaLnBrk="1" hangingPunct="1"/>
            <a:r>
              <a:rPr lang="en-US" altLang="en-US" sz="2700" smtClean="0"/>
              <a:t>Conquered many parts of old Sumeria</a:t>
            </a:r>
          </a:p>
          <a:p>
            <a:pPr eaLnBrk="1" hangingPunct="1"/>
            <a:r>
              <a:rPr lang="en-US" altLang="en-US" sz="2700" smtClean="0"/>
              <a:t>Famous leader was Hammurabi--created a law code with harsh punishments.  Basis was “an eye for an eye, a tooth for a tooth.”</a:t>
            </a:r>
          </a:p>
          <a:p>
            <a:pPr eaLnBrk="1" hangingPunct="1"/>
            <a:r>
              <a:rPr lang="en-US" altLang="en-US" sz="2700" smtClean="0"/>
              <a:t>Borrowed heavily from Sumerian culture</a:t>
            </a:r>
          </a:p>
        </p:txBody>
      </p:sp>
      <p:pic>
        <p:nvPicPr>
          <p:cNvPr id="26628" name="Picture 4" descr="Hammurab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0"/>
            <a:ext cx="202406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uiExpand="1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Assyrians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838200"/>
            <a:ext cx="3962400" cy="4322763"/>
          </a:xfrm>
        </p:spPr>
        <p:txBody>
          <a:bodyPr rtlCol="0">
            <a:normAutofit fontScale="92500" lnSpcReduction="20000"/>
          </a:bodyPr>
          <a:lstStyle/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Started to gain strength about 900 BC.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Emperor was Ashurbanipal.  He was very aggressive. 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Powerful army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Treated conquered people cruelly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Large empire with good roads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Collapsed</a:t>
            </a:r>
          </a:p>
        </p:txBody>
      </p:sp>
      <p:pic>
        <p:nvPicPr>
          <p:cNvPr id="27652" name="Picture 6" descr="AssyriaMap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91000" y="1797050"/>
            <a:ext cx="4953000" cy="4033838"/>
          </a:xfrm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Chaldeans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0" y="1143000"/>
            <a:ext cx="4876800" cy="5410200"/>
          </a:xfrm>
        </p:spPr>
        <p:txBody>
          <a:bodyPr rtlCol="0">
            <a:normAutofit lnSpcReduction="10000"/>
          </a:bodyPr>
          <a:lstStyle/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Defeated the Assyrians in about 612 BC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Descended from </a:t>
            </a:r>
            <a:r>
              <a:rPr lang="en-US" sz="2800" dirty="0" err="1" smtClean="0"/>
              <a:t>Hammarabi’s</a:t>
            </a:r>
            <a:r>
              <a:rPr lang="en-US" sz="2800" dirty="0" smtClean="0"/>
              <a:t> Babylonians</a:t>
            </a:r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At its height during the rule of Nebuchadnezzar </a:t>
            </a:r>
            <a:br>
              <a:rPr lang="en-US" sz="2800" dirty="0" smtClean="0"/>
            </a:br>
            <a:r>
              <a:rPr lang="en-US" sz="2800" dirty="0" smtClean="0"/>
              <a:t>(605-562 BC)</a:t>
            </a:r>
            <a:endParaRPr lang="en-US" dirty="0" smtClean="0"/>
          </a:p>
          <a:p>
            <a:pPr lvl="1" indent="-182880" eaLnBrk="1" fontAlgn="auto" hangingPunct="1">
              <a:buClr>
                <a:schemeClr val="accent1">
                  <a:lumMod val="75000"/>
                </a:schemeClr>
              </a:buClr>
              <a:defRPr/>
            </a:pPr>
            <a:r>
              <a:rPr lang="en-US" sz="2400" dirty="0" smtClean="0"/>
              <a:t>Spent a lot of money on Babylon</a:t>
            </a:r>
          </a:p>
          <a:p>
            <a:pPr lvl="1" indent="-182880" eaLnBrk="1" fontAlgn="auto" hangingPunct="1">
              <a:buClr>
                <a:schemeClr val="accent1">
                  <a:lumMod val="75000"/>
                </a:schemeClr>
              </a:buClr>
              <a:defRPr/>
            </a:pPr>
            <a:r>
              <a:rPr lang="en-US" sz="2400" dirty="0" smtClean="0"/>
              <a:t>Built Hanging Gardens</a:t>
            </a:r>
            <a:endParaRPr lang="en-US" dirty="0" smtClean="0"/>
          </a:p>
          <a:p>
            <a:pPr marL="182880" indent="-182880" eaLnBrk="1" fontAlgn="auto" hangingPunct="1">
              <a:spcAft>
                <a:spcPts val="0"/>
              </a:spcAft>
              <a:buClr>
                <a:schemeClr val="accent1">
                  <a:lumMod val="75000"/>
                </a:schemeClr>
              </a:buClr>
              <a:defRPr/>
            </a:pPr>
            <a:r>
              <a:rPr lang="en-US" sz="2800" dirty="0" smtClean="0"/>
              <a:t>Empire collapsed in 539 BC after being defeated by the Persians</a:t>
            </a:r>
            <a:endParaRPr lang="en-US" dirty="0" smtClean="0"/>
          </a:p>
        </p:txBody>
      </p:sp>
      <p:pic>
        <p:nvPicPr>
          <p:cNvPr id="28676" name="Picture 4" descr="chaldea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752600"/>
            <a:ext cx="4267200" cy="339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 bldLvl="2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Hanging Gardens of Babylon</a:t>
            </a:r>
          </a:p>
        </p:txBody>
      </p:sp>
      <p:pic>
        <p:nvPicPr>
          <p:cNvPr id="29699" name="Picture 6" descr="hangingarden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6800" y="1295400"/>
            <a:ext cx="7038975" cy="4572000"/>
          </a:xfrm>
          <a:noFill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Persians</a:t>
            </a:r>
          </a:p>
        </p:txBody>
      </p:sp>
      <p:sp>
        <p:nvSpPr>
          <p:cNvPr id="25608" name="Text Box 8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52600"/>
            <a:ext cx="4495800" cy="4343400"/>
          </a:xfrm>
        </p:spPr>
        <p:txBody>
          <a:bodyPr/>
          <a:lstStyle/>
          <a:p>
            <a:pPr eaLnBrk="1" hangingPunct="1"/>
            <a:r>
              <a:rPr lang="en-US" altLang="en-US" sz="2400" smtClean="0"/>
              <a:t> Were Indo-Europeans</a:t>
            </a:r>
          </a:p>
          <a:p>
            <a:pPr eaLnBrk="1" hangingPunct="1"/>
            <a:r>
              <a:rPr lang="en-US" altLang="en-US" sz="2400" smtClean="0"/>
              <a:t> Cyrus (conquered from the Nile to the Indus)</a:t>
            </a:r>
          </a:p>
          <a:p>
            <a:pPr eaLnBrk="1" hangingPunct="1"/>
            <a:r>
              <a:rPr lang="en-US" altLang="en-US" sz="2400" smtClean="0"/>
              <a:t> Darius I</a:t>
            </a:r>
            <a:r>
              <a:rPr lang="en-US" altLang="en-US" sz="2800" smtClean="0"/>
              <a:t> </a:t>
            </a:r>
          </a:p>
          <a:p>
            <a:pPr lvl="1" eaLnBrk="1" hangingPunct="1"/>
            <a:r>
              <a:rPr lang="en-US" altLang="en-US" sz="2000" smtClean="0"/>
              <a:t>Tolerant to those who were conquered</a:t>
            </a:r>
          </a:p>
          <a:p>
            <a:pPr lvl="1" eaLnBrk="1" hangingPunct="1"/>
            <a:r>
              <a:rPr lang="en-US" altLang="en-US" sz="2000" smtClean="0"/>
              <a:t>Increased trade and built roads</a:t>
            </a:r>
          </a:p>
          <a:p>
            <a:pPr lvl="1" eaLnBrk="1" hangingPunct="1"/>
            <a:r>
              <a:rPr lang="en-US" altLang="en-US" sz="2000" smtClean="0"/>
              <a:t>Lost to the Greeks in 480 BC</a:t>
            </a:r>
          </a:p>
        </p:txBody>
      </p:sp>
      <p:pic>
        <p:nvPicPr>
          <p:cNvPr id="30724" name="Picture 10" descr="persia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1676400"/>
            <a:ext cx="4648200" cy="2873375"/>
          </a:xfrm>
          <a:noFill/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build="p" bldLvl="2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371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Mesopotamia</a:t>
            </a:r>
            <a:endParaRPr lang="en-US" dirty="0" smtClean="0"/>
          </a:p>
        </p:txBody>
      </p:sp>
      <p:pic>
        <p:nvPicPr>
          <p:cNvPr id="14340" name="Picture 4" descr="MesopotamiaMa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50950"/>
            <a:ext cx="6324600" cy="560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371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2"/>
                </a:solidFill>
              </a:rPr>
              <a:t>Chapter 2 </a:t>
            </a:r>
            <a:br>
              <a:rPr lang="en-US" sz="4000" dirty="0" smtClean="0">
                <a:solidFill>
                  <a:schemeClr val="accent2"/>
                </a:solidFill>
              </a:rPr>
            </a:br>
            <a:r>
              <a:rPr lang="en-US" sz="4000" dirty="0" smtClean="0">
                <a:solidFill>
                  <a:schemeClr val="accent2"/>
                </a:solidFill>
              </a:rPr>
              <a:t>Mesopotamia: Cradle of Civilization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/>
          <a:lstStyle/>
          <a:p>
            <a:pPr eaLnBrk="1" hangingPunct="1"/>
            <a:r>
              <a:rPr lang="en-US" altLang="en-US" sz="2800" dirty="0" smtClean="0"/>
              <a:t>Because of the contributions empires in that region made to later empires it got the name “Cradle of Civilization”.</a:t>
            </a:r>
          </a:p>
          <a:p>
            <a:pPr lvl="2" eaLnBrk="1" hangingPunct="1"/>
            <a:r>
              <a:rPr lang="en-US" altLang="en-US" sz="2000" dirty="0" err="1" smtClean="0"/>
              <a:t>Meso</a:t>
            </a:r>
            <a:r>
              <a:rPr lang="en-US" altLang="en-US" sz="2000" dirty="0" smtClean="0"/>
              <a:t> = between </a:t>
            </a:r>
          </a:p>
          <a:p>
            <a:pPr lvl="2" eaLnBrk="1" hangingPunct="1"/>
            <a:r>
              <a:rPr lang="en-US" altLang="en-US" sz="2000" dirty="0" err="1" smtClean="0"/>
              <a:t>potamia</a:t>
            </a:r>
            <a:r>
              <a:rPr lang="en-US" altLang="en-US" sz="2000" dirty="0" smtClean="0"/>
              <a:t> = rivers </a:t>
            </a:r>
          </a:p>
          <a:p>
            <a:pPr eaLnBrk="1" hangingPunct="1"/>
            <a:r>
              <a:rPr lang="en-US" altLang="en-US" sz="2800" dirty="0" smtClean="0"/>
              <a:t>Means “land between the rivers”</a:t>
            </a:r>
          </a:p>
          <a:p>
            <a:pPr eaLnBrk="1" hangingPunct="1"/>
            <a:r>
              <a:rPr lang="en-US" altLang="en-US" sz="2800" dirty="0" smtClean="0"/>
              <a:t>What rivers?</a:t>
            </a:r>
          </a:p>
          <a:p>
            <a:pPr lvl="1" eaLnBrk="1" hangingPunct="1"/>
            <a:r>
              <a:rPr lang="en-US" altLang="en-US" sz="2400" dirty="0" smtClean="0"/>
              <a:t>Civilization developed between the Euphrates and the Tigris Rivers</a:t>
            </a:r>
          </a:p>
          <a:p>
            <a:pPr eaLnBrk="1" hangingPunct="1"/>
            <a:r>
              <a:rPr lang="en-US" altLang="en-US" sz="2800" dirty="0" smtClean="0"/>
              <a:t>Now present day Iraq.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 smtClean="0"/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8229600" cy="4114800"/>
          </a:xfrm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11268" name="Picture 4" descr="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813" y="1676400"/>
            <a:ext cx="3838387" cy="2667000"/>
          </a:xfrm>
        </p:spPr>
        <p:txBody>
          <a:bodyPr>
            <a:normAutofit fontScale="90000"/>
          </a:bodyPr>
          <a:lstStyle/>
          <a:p>
            <a:r>
              <a:rPr lang="en-US" sz="6000" dirty="0"/>
              <a:t>Empires of </a:t>
            </a:r>
            <a:r>
              <a:rPr lang="en-US" sz="6000" dirty="0" smtClean="0"/>
              <a:t>Mesopotamia </a:t>
            </a:r>
            <a:r>
              <a:rPr lang="en-US" sz="4000" dirty="0" smtClean="0"/>
              <a:t>Computer </a:t>
            </a:r>
            <a:r>
              <a:rPr lang="en-US" sz="4000" dirty="0"/>
              <a:t>Research</a:t>
            </a:r>
            <a:endParaRPr lang="en-US" sz="40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8594079"/>
              </p:ext>
            </p:extLst>
          </p:nvPr>
        </p:nvGraphicFramePr>
        <p:xfrm>
          <a:off x="228600" y="157175"/>
          <a:ext cx="4772213" cy="6686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Document" r:id="rId3" imgW="6633898" imgH="9296872" progId="Word.Document.8">
                  <p:embed/>
                </p:oleObj>
              </mc:Choice>
              <mc:Fallback>
                <p:oleObj name="Document" r:id="rId3" imgW="6633898" imgH="9296872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" y="157175"/>
                        <a:ext cx="4772213" cy="66868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4179138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661" y="339994"/>
            <a:ext cx="7772400" cy="1268412"/>
          </a:xfrm>
        </p:spPr>
        <p:txBody>
          <a:bodyPr/>
          <a:lstStyle/>
          <a:p>
            <a:r>
              <a:rPr lang="en-US" dirty="0" smtClean="0"/>
              <a:t>Crash Course in Mesopotamia</a:t>
            </a:r>
            <a:endParaRPr lang="en-US" dirty="0"/>
          </a:p>
        </p:txBody>
      </p:sp>
      <p:pic>
        <p:nvPicPr>
          <p:cNvPr id="4" name="LCRlvdJlwos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14867" y="1600200"/>
            <a:ext cx="8263466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762751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The Fertile Crescent</a:t>
            </a:r>
          </a:p>
        </p:txBody>
      </p:sp>
      <p:sp>
        <p:nvSpPr>
          <p:cNvPr id="56322" name="Rectangle 2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572000"/>
          </a:xfrm>
        </p:spPr>
        <p:txBody>
          <a:bodyPr/>
          <a:lstStyle/>
          <a:p>
            <a:pPr eaLnBrk="1" hangingPunct="1"/>
            <a:r>
              <a:rPr lang="en-US" altLang="en-US" sz="2400" dirty="0" smtClean="0"/>
              <a:t>Because of the flooding of the rivers the soil became very rich.  </a:t>
            </a:r>
          </a:p>
          <a:p>
            <a:pPr eaLnBrk="1" hangingPunct="1"/>
            <a:r>
              <a:rPr lang="en-US" altLang="en-US" sz="2400" dirty="0" smtClean="0"/>
              <a:t>Earned the name “Fertile Crescent”</a:t>
            </a:r>
          </a:p>
          <a:p>
            <a:pPr eaLnBrk="1" hangingPunct="1"/>
            <a:r>
              <a:rPr lang="en-US" altLang="en-US" sz="2400" dirty="0" smtClean="0"/>
              <a:t>Mesopotamia served as the site for some of the world’s earliest settlements. </a:t>
            </a:r>
          </a:p>
          <a:p>
            <a:pPr eaLnBrk="1" hangingPunct="1"/>
            <a:r>
              <a:rPr lang="en-US" altLang="en-US" sz="2400" dirty="0" smtClean="0"/>
              <a:t>Why would this encourage settlement?</a:t>
            </a:r>
          </a:p>
          <a:p>
            <a:pPr lvl="1" eaLnBrk="1" hangingPunct="1"/>
            <a:r>
              <a:rPr lang="en-US" altLang="en-US" sz="2000" dirty="0" smtClean="0"/>
              <a:t>It allowed for settlements to produce their own food.</a:t>
            </a:r>
          </a:p>
          <a:p>
            <a:pPr eaLnBrk="1" hangingPunct="1"/>
            <a:r>
              <a:rPr lang="en-US" altLang="en-US" sz="2400" dirty="0" smtClean="0"/>
              <a:t>What else may it incite (Cause)? </a:t>
            </a:r>
          </a:p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63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63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63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63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63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63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TC103090434[[fn=Wood Type]]</Template>
  <TotalTime>5480</TotalTime>
  <Words>565</Words>
  <Application>Microsoft Office PowerPoint</Application>
  <PresentationFormat>On-screen Show (4:3)</PresentationFormat>
  <Paragraphs>106</Paragraphs>
  <Slides>27</Slides>
  <Notes>0</Notes>
  <HiddenSlides>0</HiddenSlides>
  <MMClips>1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Rockwell</vt:lpstr>
      <vt:lpstr>Rockwell Condensed</vt:lpstr>
      <vt:lpstr>Tahoma</vt:lpstr>
      <vt:lpstr>Times New Roman</vt:lpstr>
      <vt:lpstr>Wingdings</vt:lpstr>
      <vt:lpstr>Wood Type</vt:lpstr>
      <vt:lpstr>Microsoft Word 97 - 2003 Document</vt:lpstr>
      <vt:lpstr>Bell Work Map</vt:lpstr>
      <vt:lpstr>Mesopotamia Geography</vt:lpstr>
      <vt:lpstr>Mesopotamia</vt:lpstr>
      <vt:lpstr>Chapter 2  Mesopotamia: Cradle of Civilization</vt:lpstr>
      <vt:lpstr>PowerPoint Presentation</vt:lpstr>
      <vt:lpstr>PowerPoint Presentation</vt:lpstr>
      <vt:lpstr>Empires of Mesopotamia Computer Research</vt:lpstr>
      <vt:lpstr>Crash Course in Mesopotamia</vt:lpstr>
      <vt:lpstr>The Fertile Crescent</vt:lpstr>
      <vt:lpstr>PowerPoint Presentation</vt:lpstr>
      <vt:lpstr>PowerPoint Presentation</vt:lpstr>
      <vt:lpstr>Role of the Environment</vt:lpstr>
      <vt:lpstr>Role of the Environment</vt:lpstr>
      <vt:lpstr>Homework</vt:lpstr>
      <vt:lpstr>PowerPoint Presentation</vt:lpstr>
      <vt:lpstr>Problems with living near a river valley?</vt:lpstr>
      <vt:lpstr>Invention of Writing</vt:lpstr>
      <vt:lpstr>Cuneiform  Reading: Invention of Writing </vt:lpstr>
      <vt:lpstr>What The Ancients Did For Us? Mesopotamians</vt:lpstr>
      <vt:lpstr>Sumerian Society</vt:lpstr>
      <vt:lpstr>Sumerian Society</vt:lpstr>
      <vt:lpstr>Sumerian Inventions</vt:lpstr>
      <vt:lpstr>Babylonian Empire</vt:lpstr>
      <vt:lpstr>Assyrians</vt:lpstr>
      <vt:lpstr>Chaldeans</vt:lpstr>
      <vt:lpstr>Hanging Gardens of Babylon</vt:lpstr>
      <vt:lpstr>Persians</vt:lpstr>
    </vt:vector>
  </TitlesOfParts>
  <Company>District 219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Mesopotamia</dc:title>
  <dc:creator>Angela Sideris</dc:creator>
  <cp:lastModifiedBy>Spencer, Stephen (ASD-E)</cp:lastModifiedBy>
  <cp:revision>59</cp:revision>
  <cp:lastPrinted>2002-02-08T00:37:06Z</cp:lastPrinted>
  <dcterms:created xsi:type="dcterms:W3CDTF">2002-02-07T20:21:03Z</dcterms:created>
  <dcterms:modified xsi:type="dcterms:W3CDTF">2017-02-22T14:30:20Z</dcterms:modified>
</cp:coreProperties>
</file>